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296" r:id="rId3"/>
    <p:sldId id="258" r:id="rId4"/>
    <p:sldId id="293" r:id="rId5"/>
    <p:sldId id="304" r:id="rId6"/>
    <p:sldId id="294" r:id="rId7"/>
    <p:sldId id="301" r:id="rId8"/>
    <p:sldId id="295" r:id="rId9"/>
    <p:sldId id="302" r:id="rId10"/>
    <p:sldId id="305" r:id="rId11"/>
    <p:sldId id="264" r:id="rId1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36FE0466-E618-459D-BA24-85C2DD88353C}">
          <p14:sldIdLst>
            <p14:sldId id="256"/>
            <p14:sldId id="296"/>
          </p14:sldIdLst>
        </p14:section>
        <p14:section name="Section sans titre" id="{2AEE6EDE-899C-4970-B88A-9C7F82EEAB35}">
          <p14:sldIdLst>
            <p14:sldId id="258"/>
            <p14:sldId id="293"/>
            <p14:sldId id="304"/>
            <p14:sldId id="294"/>
            <p14:sldId id="301"/>
            <p14:sldId id="295"/>
            <p14:sldId id="302"/>
            <p14:sldId id="305"/>
            <p14:sldId id="26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434" autoAdjust="0"/>
  </p:normalViewPr>
  <p:slideViewPr>
    <p:cSldViewPr snapToGrid="0">
      <p:cViewPr varScale="1">
        <p:scale>
          <a:sx n="68" d="100"/>
          <a:sy n="68" d="100"/>
        </p:scale>
        <p:origin x="90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fr-FR" smtClean="0"/>
              <a:t>SEMINAIRE DES RNT DU RESEAU EXPRESS UNION - KYEOSSI 2016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D27216-1E4B-4FD6-BE65-CAC364A26823}" type="datetimeFigureOut">
              <a:rPr lang="fr-FR" smtClean="0"/>
              <a:pPr/>
              <a:t>12/06/2018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3D6063-70FD-486D-8128-7FD74FE82654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7051333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fr-FR" smtClean="0"/>
              <a:t>SEMINAIRE DES RNT DU RESEAU EXPRESS UNION - KYEOSSI 2016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469F83-E754-481B-A1D6-0B3C0AC1DD6F}" type="datetimeFigureOut">
              <a:rPr lang="fr-FR" smtClean="0"/>
              <a:pPr/>
              <a:t>12/06/2018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CCA93A-446D-43FF-99BC-2E64EC4A8124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1453334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CCA93A-446D-43FF-99BC-2E64EC4A8124}" type="slidenum">
              <a:rPr lang="fr-FR" smtClean="0"/>
              <a:pPr/>
              <a:t>1</a:t>
            </a:fld>
            <a:endParaRPr lang="fr-FR"/>
          </a:p>
        </p:txBody>
      </p:sp>
      <p:sp>
        <p:nvSpPr>
          <p:cNvPr id="5" name="Espace réservé de l'en-tête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fr-FR" smtClean="0"/>
              <a:t>SEMINAIRE DES RNT DU RESEAU EXPRESS UNION - KYEOSSI 2016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72873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'en-tête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fr-FR" smtClean="0"/>
              <a:t>SEMINAIRE DES RNT DU RESEAU EXPRESS UNION - KYEOSSI 2016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5CCA93A-446D-43FF-99BC-2E64EC4A8124}" type="slidenum">
              <a:rPr lang="fr-FR" smtClean="0"/>
              <a:pPr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78284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'en-tête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fr-FR" smtClean="0"/>
              <a:t>SEMINAIRE DES RNT DU RESEAU EXPRESS UNION - KYEOSSI 2016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5CCA93A-446D-43FF-99BC-2E64EC4A8124}" type="slidenum">
              <a:rPr lang="fr-FR" smtClean="0"/>
              <a:pPr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50917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'en-tête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fr-FR" smtClean="0"/>
              <a:t>SEMINAIRE DES RNT DU RESEAU EXPRESS UNION - KYEOSSI 2016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5CCA93A-446D-43FF-99BC-2E64EC4A8124}" type="slidenum">
              <a:rPr lang="fr-FR" smtClean="0"/>
              <a:pPr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50917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'en-tête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fr-FR" smtClean="0"/>
              <a:t>SEMINAIRE DES RNT DU RESEAU EXPRESS UNION - KYEOSSI 2016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5CCA93A-446D-43FF-99BC-2E64EC4A8124}" type="slidenum">
              <a:rPr lang="fr-FR" smtClean="0"/>
              <a:pPr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9584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'en-tête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fr-FR" smtClean="0"/>
              <a:t>SEMINAIRE DES RNT DU RESEAU EXPRESS UNION - KYEOSSI 2016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5CCA93A-446D-43FF-99BC-2E64EC4A8124}" type="slidenum">
              <a:rPr lang="fr-FR" smtClean="0"/>
              <a:pPr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50917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'en-tête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fr-FR" smtClean="0"/>
              <a:t>SEMINAIRE DES RNT DU RESEAU EXPRESS UNION - KYEOSSI 2016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5CCA93A-446D-43FF-99BC-2E64EC4A8124}" type="slidenum">
              <a:rPr lang="fr-FR" smtClean="0"/>
              <a:pPr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50917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'en-tête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fr-FR" smtClean="0"/>
              <a:t>SEMINAIRE DES RNT DU RESEAU EXPRESS UNION - KYEOSSI 2016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5CCA93A-446D-43FF-99BC-2E64EC4A8124}" type="slidenum">
              <a:rPr lang="fr-FR" smtClean="0"/>
              <a:pPr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50917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'en-tête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fr-FR" smtClean="0"/>
              <a:t>SEMINAIRE DES RNT DU RESEAU EXPRESS UNION - KYEOSSI 2016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5CCA93A-446D-43FF-99BC-2E64EC4A8124}" type="slidenum">
              <a:rPr lang="fr-FR" smtClean="0"/>
              <a:pPr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50917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'en-tête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fr-FR" smtClean="0">
                <a:solidFill>
                  <a:prstClr val="black"/>
                </a:solidFill>
              </a:rPr>
              <a:t>SEMINAIRE DES RNT DU RESEAU EXPRESS UNION - KYEOSSI 2016</a:t>
            </a:r>
            <a:endParaRPr lang="fr-FR">
              <a:solidFill>
                <a:prstClr val="black"/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5CCA93A-446D-43FF-99BC-2E64EC4A8124}" type="slidenum">
              <a:rPr lang="fr-FR" smtClean="0">
                <a:solidFill>
                  <a:prstClr val="black"/>
                </a:solidFill>
              </a:rPr>
              <a:pPr/>
              <a:t>10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68077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74DEC-CE6B-443A-B924-B6963E98C062}" type="datetime1">
              <a:rPr lang="fr-FR" smtClean="0"/>
              <a:pPr/>
              <a:t>12/06/2018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SEMINAIRE RNT DU GROUPE EU - SARATEL HOTEL KYEOSSI 2016 - PRESENTATION DRD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B6E5C-B078-4C9A-AC26-E2A2A1CE146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83327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5B79B-3915-4323-A850-96F5054E5578}" type="datetime1">
              <a:rPr lang="fr-FR" smtClean="0"/>
              <a:pPr/>
              <a:t>12/06/2018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SEMINAIRE RNT DU GROUPE EU - SARATEL HOTEL KYEOSSI 2016 - PRESENTATION DRD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B6E5C-B078-4C9A-AC26-E2A2A1CE146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03438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66114-86B7-4F7B-B904-AAD044FF3F0C}" type="datetime1">
              <a:rPr lang="fr-FR" smtClean="0"/>
              <a:pPr/>
              <a:t>12/06/2018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SEMINAIRE RNT DU GROUPE EU - SARATEL HOTEL KYEOSSI 2016 - PRESENTATION DRD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B6E5C-B078-4C9A-AC26-E2A2A1CE146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41737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FF6F3-EE6F-40EA-8BF8-2946341167FB}" type="datetime1">
              <a:rPr lang="fr-FR" smtClean="0"/>
              <a:pPr/>
              <a:t>12/06/2018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SEMINAIRE RNT DU GROUPE EU - SARATEL HOTEL KYEOSSI 2016 - PRESENTATION DRD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B6E5C-B078-4C9A-AC26-E2A2A1CE146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915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D5272-C593-48BA-9567-C5D0A61B534F}" type="datetime1">
              <a:rPr lang="fr-FR" smtClean="0"/>
              <a:pPr/>
              <a:t>12/06/2018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SEMINAIRE RNT DU GROUPE EU - SARATEL HOTEL KYEOSSI 2016 - PRESENTATION DRD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B6E5C-B078-4C9A-AC26-E2A2A1CE146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19046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64597-F645-47BC-AF4B-0146A35A8363}" type="datetime1">
              <a:rPr lang="fr-FR" smtClean="0"/>
              <a:pPr/>
              <a:t>12/06/2018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SEMINAIRE RNT DU GROUPE EU - SARATEL HOTEL KYEOSSI 2016 - PRESENTATION DRD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B6E5C-B078-4C9A-AC26-E2A2A1CE146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3925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1C0CA-6C8F-42C5-8CA8-A900765A0689}" type="datetime1">
              <a:rPr lang="fr-FR" smtClean="0"/>
              <a:pPr/>
              <a:t>12/06/2018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SEMINAIRE RNT DU GROUPE EU - SARATEL HOTEL KYEOSSI 2016 - PRESENTATION DRD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B6E5C-B078-4C9A-AC26-E2A2A1CE146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53437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6ADCB-53FF-46D7-A6B9-4DA03A4BC30A}" type="datetime1">
              <a:rPr lang="fr-FR" smtClean="0"/>
              <a:pPr/>
              <a:t>12/06/2018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SEMINAIRE RNT DU GROUPE EU - SARATEL HOTEL KYEOSSI 2016 - PRESENTATION DRD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B6E5C-B078-4C9A-AC26-E2A2A1CE146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7241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97419-7B79-4C82-8F79-0C1DC2DB2753}" type="datetime1">
              <a:rPr lang="fr-FR" smtClean="0"/>
              <a:pPr/>
              <a:t>12/06/2018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SEMINAIRE RNT DU GROUPE EU - SARATEL HOTEL KYEOSSI 2016 - PRESENTATION DRD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B6E5C-B078-4C9A-AC26-E2A2A1CE146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3488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79884-17C1-4A05-AB46-03A8B6D80FEB}" type="datetime1">
              <a:rPr lang="fr-FR" smtClean="0"/>
              <a:pPr/>
              <a:t>12/06/2018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SEMINAIRE RNT DU GROUPE EU - SARATEL HOTEL KYEOSSI 2016 - PRESENTATION DRD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B6E5C-B078-4C9A-AC26-E2A2A1CE146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1438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EA973-407E-4F35-990C-958B6D1AF2CF}" type="datetime1">
              <a:rPr lang="fr-FR" smtClean="0"/>
              <a:pPr/>
              <a:t>12/06/2018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SEMINAIRE RNT DU GROUPE EU - SARATEL HOTEL KYEOSSI 2016 - PRESENTATION DRD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B6E5C-B078-4C9A-AC26-E2A2A1CE146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30096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60763-F29D-4854-917B-5D4E5A969D3E}" type="datetime1">
              <a:rPr lang="fr-FR" smtClean="0"/>
              <a:pPr/>
              <a:t>12/06/2018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SEMINAIRE RNT DU GROUPE EU - SARATEL HOTEL KYEOSSI 2016 - PRESENTATION DRD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FB6E5C-B078-4C9A-AC26-E2A2A1CE146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0728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jpe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6.jpe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jpe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4.jpeg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ndex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5253924"/>
            <a:ext cx="12192000" cy="1604075"/>
          </a:xfrm>
          <a:prstGeom prst="rect">
            <a:avLst/>
          </a:prstGeom>
        </p:spPr>
      </p:pic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572719" y="5067946"/>
            <a:ext cx="5563891" cy="604434"/>
          </a:xfrm>
          <a:solidFill>
            <a:srgbClr val="0070C0"/>
          </a:solidFill>
        </p:spPr>
        <p:txBody>
          <a:bodyPr>
            <a:noAutofit/>
          </a:bodyPr>
          <a:lstStyle/>
          <a:p>
            <a:pPr>
              <a:lnSpc>
                <a:spcPct val="160000"/>
              </a:lnSpc>
            </a:pPr>
            <a:r>
              <a:rPr lang="fr-FR" sz="2200" dirty="0" smtClean="0">
                <a:latin typeface="Trebuchet MS" panose="020B0603020202020204" pitchFamily="34" charset="0"/>
              </a:rPr>
              <a:t>Yaoundé, Le 26 Juin 2018</a:t>
            </a:r>
            <a:endParaRPr lang="fr-FR" sz="2200" dirty="0">
              <a:latin typeface="Trebuchet MS" panose="020B0603020202020204" pitchFamily="34" charset="0"/>
            </a:endParaRPr>
          </a:p>
        </p:txBody>
      </p:sp>
      <p:pic>
        <p:nvPicPr>
          <p:cNvPr id="1026" name="Imag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7070" y="5063368"/>
            <a:ext cx="1840462" cy="15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 descr="index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27384"/>
            <a:ext cx="12192000" cy="1143262"/>
          </a:xfrm>
          <a:prstGeom prst="rect">
            <a:avLst/>
          </a:prstGeom>
          <a:effectLst>
            <a:softEdge rad="0"/>
          </a:effectLst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33952" y="759417"/>
            <a:ext cx="11360257" cy="4184542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fr-FR" sz="2200" b="1" u="sng" dirty="0" smtClean="0"/>
              <a:t>SÉMINAIRE DE DIFFUSION DU NOUVEAU DISPOSITIF RÉGLEMENTAIRE DES EMF</a:t>
            </a:r>
            <a:r>
              <a:rPr lang="fr-FR" dirty="0" smtClean="0">
                <a:latin typeface="Trebuchet MS" panose="020B0603020202020204" pitchFamily="34" charset="0"/>
              </a:rPr>
              <a:t/>
            </a:r>
            <a:br>
              <a:rPr lang="fr-FR" dirty="0" smtClean="0">
                <a:latin typeface="Trebuchet MS" panose="020B0603020202020204" pitchFamily="34" charset="0"/>
              </a:rPr>
            </a:br>
            <a:r>
              <a:rPr lang="fr-FR" sz="3800" b="1" dirty="0" smtClean="0">
                <a:latin typeface="Trebuchet MS" panose="020B0603020202020204" pitchFamily="34" charset="0"/>
              </a:rPr>
              <a:t>PARTAGE D’EXPERIENCE </a:t>
            </a:r>
            <a:r>
              <a:rPr lang="fr-FR" sz="4000" b="1" dirty="0" smtClean="0">
                <a:latin typeface="Trebuchet MS" panose="020B0603020202020204" pitchFamily="34" charset="0"/>
              </a:rPr>
              <a:t>EXPRESS UNION GABON SA</a:t>
            </a:r>
            <a:r>
              <a:rPr lang="fr-FR" sz="3200" dirty="0" smtClean="0">
                <a:latin typeface="Trebuchet MS" panose="020B0603020202020204" pitchFamily="34" charset="0"/>
              </a:rPr>
              <a:t/>
            </a:r>
            <a:br>
              <a:rPr lang="fr-FR" sz="3200" dirty="0" smtClean="0">
                <a:latin typeface="Trebuchet MS" panose="020B0603020202020204" pitchFamily="34" charset="0"/>
              </a:rPr>
            </a:br>
            <a:r>
              <a:rPr lang="fr-FR" sz="3300" dirty="0" smtClean="0">
                <a:latin typeface="Trebuchet MS" panose="020B0603020202020204" pitchFamily="34" charset="0"/>
              </a:rPr>
              <a:t>sur le thème:</a:t>
            </a:r>
            <a:r>
              <a:rPr lang="fr-FR" sz="3200" dirty="0" smtClean="0">
                <a:latin typeface="Trebuchet MS" panose="020B0603020202020204" pitchFamily="34" charset="0"/>
              </a:rPr>
              <a:t/>
            </a:r>
            <a:br>
              <a:rPr lang="fr-FR" sz="3200" dirty="0" smtClean="0">
                <a:latin typeface="Trebuchet MS" panose="020B0603020202020204" pitchFamily="34" charset="0"/>
              </a:rPr>
            </a:br>
            <a:r>
              <a:rPr lang="fr-FR" sz="3200" b="1" dirty="0" smtClean="0">
                <a:latin typeface="Trebuchet MS" panose="020B0603020202020204" pitchFamily="34" charset="0"/>
              </a:rPr>
              <a:t>GOUVERNEMENT D’ENTREPRISE, CONTRÔLE INTERNE ET SUPERVISION.</a:t>
            </a:r>
            <a:endParaRPr lang="fr-FR" sz="3200" b="1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3764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index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5085184"/>
            <a:ext cx="12192000" cy="1772816"/>
          </a:xfrm>
          <a:prstGeom prst="rect">
            <a:avLst/>
          </a:prstGeom>
        </p:spPr>
      </p:pic>
      <p:pic>
        <p:nvPicPr>
          <p:cNvPr id="9" name="Image 8" descr="index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27384"/>
            <a:ext cx="12192000" cy="1800200"/>
          </a:xfrm>
          <a:prstGeom prst="rect">
            <a:avLst/>
          </a:prstGeom>
          <a:effectLst>
            <a:softEdge rad="0"/>
          </a:effectLst>
        </p:spPr>
      </p:pic>
      <p:sp>
        <p:nvSpPr>
          <p:cNvPr id="6" name="Espace réservé du contenu 5"/>
          <p:cNvSpPr>
            <a:spLocks noGrp="1"/>
          </p:cNvSpPr>
          <p:nvPr>
            <p:ph idx="1"/>
          </p:nvPr>
        </p:nvSpPr>
        <p:spPr>
          <a:xfrm>
            <a:off x="2495227" y="958849"/>
            <a:ext cx="7780149" cy="5260975"/>
          </a:xfrm>
        </p:spPr>
        <p:txBody>
          <a:bodyPr anchor="ctr"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fr-FR" sz="3300" dirty="0" smtClean="0">
                <a:latin typeface="Trebuchet MS" panose="020B0603020202020204" pitchFamily="34" charset="0"/>
              </a:rPr>
              <a:t>Brève présentation d’EXPRESS UNION</a:t>
            </a:r>
            <a:endParaRPr lang="fr-FR" sz="1300" dirty="0" smtClean="0">
              <a:latin typeface="Trebuchet MS" panose="020B0603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fr-FR" sz="3300" dirty="0" smtClean="0">
                <a:latin typeface="Trebuchet MS" panose="020B0603020202020204" pitchFamily="34" charset="0"/>
              </a:rPr>
              <a:t>La Gouvernance d’Express Union</a:t>
            </a:r>
            <a:endParaRPr lang="fr-FR" sz="1200" dirty="0" smtClean="0">
              <a:latin typeface="Trebuchet MS" panose="020B0603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fr-FR" dirty="0" smtClean="0">
                <a:latin typeface="Trebuchet MS" panose="020B0603020202020204" pitchFamily="34" charset="0"/>
              </a:rPr>
              <a:t>Le Contrôle à Express Union</a:t>
            </a:r>
          </a:p>
          <a:p>
            <a:pPr lvl="2">
              <a:lnSpc>
                <a:spcPct val="150000"/>
              </a:lnSpc>
              <a:buFont typeface="Wingdings" pitchFamily="2" charset="2"/>
              <a:buChar char="v"/>
            </a:pPr>
            <a:r>
              <a:rPr lang="fr-FR" dirty="0" smtClean="0">
                <a:latin typeface="Trebuchet MS" panose="020B0603020202020204" pitchFamily="34" charset="0"/>
              </a:rPr>
              <a:t>Le Contrôle </a:t>
            </a:r>
            <a:r>
              <a:rPr lang="fr-FR" dirty="0" smtClean="0">
                <a:latin typeface="Trebuchet MS" panose="020B0603020202020204" pitchFamily="34" charset="0"/>
              </a:rPr>
              <a:t>Interne</a:t>
            </a:r>
            <a:endParaRPr lang="fr-FR" dirty="0" smtClean="0">
              <a:latin typeface="Trebuchet MS" panose="020B0603020202020204" pitchFamily="34" charset="0"/>
            </a:endParaRPr>
          </a:p>
          <a:p>
            <a:pPr lvl="2">
              <a:lnSpc>
                <a:spcPct val="150000"/>
              </a:lnSpc>
              <a:buFont typeface="Wingdings" pitchFamily="2" charset="2"/>
              <a:buChar char="v"/>
            </a:pPr>
            <a:r>
              <a:rPr lang="fr-FR" dirty="0" smtClean="0">
                <a:solidFill>
                  <a:prstClr val="black"/>
                </a:solidFill>
                <a:latin typeface="Trebuchet MS" panose="020B0603020202020204" pitchFamily="34" charset="0"/>
              </a:rPr>
              <a:t>Le Contrôle Externe</a:t>
            </a:r>
            <a:endParaRPr lang="fr-FR" sz="400" dirty="0" smtClean="0">
              <a:latin typeface="Trebuchet MS" panose="020B0603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fr-FR" sz="3300" dirty="0" smtClean="0">
                <a:latin typeface="Trebuchet MS" panose="020B0603020202020204" pitchFamily="34" charset="0"/>
              </a:rPr>
              <a:t>La Supervision d’Express Union</a:t>
            </a:r>
          </a:p>
          <a:p>
            <a:pPr marL="0" indent="0" algn="ctr">
              <a:buNone/>
            </a:pPr>
            <a:endParaRPr lang="fr-FR" dirty="0" smtClean="0">
              <a:latin typeface="Trebuchet MS" panose="020B0603020202020204" pitchFamily="34" charset="0"/>
            </a:endParaRPr>
          </a:p>
        </p:txBody>
      </p:sp>
      <p:sp>
        <p:nvSpPr>
          <p:cNvPr id="7" name="Espace réservé du contenu 6"/>
          <p:cNvSpPr>
            <a:spLocks noGrp="1"/>
          </p:cNvSpPr>
          <p:nvPr>
            <p:ph type="body" sz="half" idx="2"/>
          </p:nvPr>
        </p:nvSpPr>
        <p:spPr>
          <a:xfrm>
            <a:off x="127536" y="2369341"/>
            <a:ext cx="1929064" cy="1386840"/>
          </a:xfrm>
        </p:spPr>
        <p:txBody>
          <a:bodyPr anchor="ctr">
            <a:noAutofit/>
          </a:bodyPr>
          <a:lstStyle/>
          <a:p>
            <a:pPr algn="ctr">
              <a:lnSpc>
                <a:spcPct val="150000"/>
              </a:lnSpc>
            </a:pPr>
            <a:endParaRPr lang="fr-FR" sz="4400" dirty="0" smtClean="0">
              <a:latin typeface="Trebuchet MS" panose="020B0603020202020204" pitchFamily="34" charset="0"/>
            </a:endParaRPr>
          </a:p>
          <a:p>
            <a:pPr algn="ctr">
              <a:lnSpc>
                <a:spcPct val="150000"/>
              </a:lnSpc>
            </a:pPr>
            <a:endParaRPr lang="fr-FR" sz="4400" i="1" u="sng" dirty="0" smtClean="0">
              <a:latin typeface="Trebuchet MS" panose="020B0603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fr-FR" sz="4400" i="1" u="sng" dirty="0" smtClean="0">
                <a:latin typeface="Trebuchet MS" panose="020B0603020202020204" pitchFamily="34" charset="0"/>
              </a:rPr>
              <a:t>Plan </a:t>
            </a:r>
          </a:p>
          <a:p>
            <a:pPr algn="ctr">
              <a:lnSpc>
                <a:spcPct val="150000"/>
              </a:lnSpc>
            </a:pPr>
            <a:endParaRPr lang="fr-FR" sz="4400" i="1" u="sng" dirty="0" smtClean="0">
              <a:latin typeface="Trebuchet MS" panose="020B0603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fr-FR" sz="4400" b="1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dirty="0" err="1" smtClean="0"/>
              <a:t>Yaounde</a:t>
            </a:r>
            <a:r>
              <a:rPr lang="fr-FR" dirty="0" smtClean="0"/>
              <a:t>  le 26 Juin 2018</a:t>
            </a:r>
            <a:endParaRPr lang="fr-FR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B6E5C-B078-4C9A-AC26-E2A2A1CE1466}" type="slidenum">
              <a:rPr lang="fr-FR" smtClean="0"/>
              <a:pPr/>
              <a:t>2</a:t>
            </a:fld>
            <a:endParaRPr lang="fr-FR"/>
          </a:p>
        </p:txBody>
      </p:sp>
      <p:pic>
        <p:nvPicPr>
          <p:cNvPr id="8" name="Imag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6" y="103278"/>
            <a:ext cx="1432560" cy="1142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732936" y="4959458"/>
            <a:ext cx="2138766" cy="991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415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index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5636524"/>
            <a:ext cx="12192000" cy="1221475"/>
          </a:xfrm>
          <a:prstGeom prst="rect">
            <a:avLst/>
          </a:prstGeom>
        </p:spPr>
      </p:pic>
      <p:sp>
        <p:nvSpPr>
          <p:cNvPr id="7" name="Espace réservé du contenu 6"/>
          <p:cNvSpPr>
            <a:spLocks noGrp="1"/>
          </p:cNvSpPr>
          <p:nvPr>
            <p:ph type="body" sz="half" idx="2"/>
          </p:nvPr>
        </p:nvSpPr>
        <p:spPr>
          <a:xfrm>
            <a:off x="464949" y="832513"/>
            <a:ext cx="10569843" cy="5428803"/>
          </a:xfrm>
        </p:spPr>
        <p:txBody>
          <a:bodyPr anchor="ctr">
            <a:noAutofit/>
          </a:bodyPr>
          <a:lstStyle/>
          <a:p>
            <a:pPr algn="ctr">
              <a:lnSpc>
                <a:spcPct val="150000"/>
              </a:lnSpc>
            </a:pPr>
            <a:endParaRPr lang="fr-FR" sz="1200" dirty="0" smtClean="0">
              <a:latin typeface="Trebuchet MS" panose="020B0603020202020204" pitchFamily="34" charset="0"/>
            </a:endParaRPr>
          </a:p>
          <a:p>
            <a:pPr algn="ctr">
              <a:lnSpc>
                <a:spcPct val="150000"/>
              </a:lnSpc>
            </a:pPr>
            <a:endParaRPr lang="fr-FR" sz="1200" dirty="0" smtClean="0">
              <a:latin typeface="Trebuchet MS" panose="020B0603020202020204" pitchFamily="34" charset="0"/>
            </a:endParaRPr>
          </a:p>
          <a:p>
            <a:pPr algn="ctr">
              <a:lnSpc>
                <a:spcPct val="150000"/>
              </a:lnSpc>
            </a:pPr>
            <a:endParaRPr lang="fr-FR" sz="1200" dirty="0" smtClean="0">
              <a:latin typeface="Trebuchet MS" panose="020B0603020202020204" pitchFamily="34" charset="0"/>
            </a:endParaRPr>
          </a:p>
          <a:p>
            <a:pPr algn="ctr">
              <a:lnSpc>
                <a:spcPct val="150000"/>
              </a:lnSpc>
            </a:pPr>
            <a:endParaRPr lang="fr-FR" sz="1200" dirty="0" smtClean="0">
              <a:latin typeface="Trebuchet MS" panose="020B0603020202020204" pitchFamily="34" charset="0"/>
            </a:endParaRPr>
          </a:p>
          <a:p>
            <a:pPr algn="ctr">
              <a:lnSpc>
                <a:spcPct val="150000"/>
              </a:lnSpc>
            </a:pPr>
            <a:endParaRPr lang="fr-FR" sz="1100" dirty="0" smtClean="0">
              <a:latin typeface="Trebuchet MS" panose="020B0603020202020204" pitchFamily="34" charset="0"/>
            </a:endParaRPr>
          </a:p>
          <a:p>
            <a:pPr algn="ctr">
              <a:lnSpc>
                <a:spcPct val="150000"/>
              </a:lnSpc>
            </a:pPr>
            <a:endParaRPr lang="fr-FR" sz="1100" dirty="0" smtClean="0">
              <a:latin typeface="Trebuchet MS" panose="020B0603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fr-FR" sz="1300" dirty="0">
                <a:latin typeface="Trebuchet MS" panose="020B0603020202020204" pitchFamily="34" charset="0"/>
              </a:rPr>
              <a:t>Express union Gabon Sa est un EMF de 2</a:t>
            </a:r>
            <a:r>
              <a:rPr lang="fr-FR" sz="1300" baseline="30000" dirty="0">
                <a:latin typeface="Trebuchet MS" panose="020B0603020202020204" pitchFamily="34" charset="0"/>
              </a:rPr>
              <a:t>e</a:t>
            </a:r>
            <a:r>
              <a:rPr lang="fr-FR" sz="1300" dirty="0">
                <a:latin typeface="Trebuchet MS" panose="020B0603020202020204" pitchFamily="34" charset="0"/>
              </a:rPr>
              <a:t> catégorie, une des 05 filiales du Groupe  EXPRESS UNION basées dans 05 pays de la  CEMAC .</a:t>
            </a:r>
          </a:p>
          <a:p>
            <a:pPr algn="just">
              <a:lnSpc>
                <a:spcPct val="150000"/>
              </a:lnSpc>
            </a:pPr>
            <a:r>
              <a:rPr lang="fr-FR" sz="1300" dirty="0">
                <a:latin typeface="Trebuchet MS" panose="020B0603020202020204" pitchFamily="34" charset="0"/>
              </a:rPr>
              <a:t> 1</a:t>
            </a:r>
            <a:r>
              <a:rPr lang="fr-FR" sz="1300" baseline="30000" dirty="0">
                <a:latin typeface="Trebuchet MS" panose="020B0603020202020204" pitchFamily="34" charset="0"/>
              </a:rPr>
              <a:t>er</a:t>
            </a:r>
            <a:r>
              <a:rPr lang="fr-FR" sz="1300" dirty="0">
                <a:latin typeface="Trebuchet MS" panose="020B0603020202020204" pitchFamily="34" charset="0"/>
              </a:rPr>
              <a:t> holding financier EMF dans la sous région CEMAC, capitaux à 100% privé, groupe  supervisé  sur base consolidée par la COBAC conformément au règlement N°01/15 relatif à la supervision HOLDINGS FINANCIERES ET LA SURVEILLANCE TRANSFRONTIERE, le groupe est présent dans plus de  17 pays à travers le monde, avec plus de 1000 points de vente.</a:t>
            </a:r>
          </a:p>
          <a:p>
            <a:pPr algn="just">
              <a:lnSpc>
                <a:spcPct val="150000"/>
              </a:lnSpc>
            </a:pPr>
            <a:r>
              <a:rPr lang="fr-FR" sz="1300" dirty="0">
                <a:latin typeface="Trebuchet MS" panose="020B0603020202020204" pitchFamily="34" charset="0"/>
              </a:rPr>
              <a:t>La filiale du GABON que je représente aujourd'hui a débuté ses activités au Gabon en 2009. Avec un réseau de 25 points de vente, un capital social qui a évolué de 50 millions à la création à 800 millions à ce jour après plusieurs augmentation, un total bilan au 31 décembre  2017 de  9.365 milliards, Express Union Gabon emploie 140 collaborateurs directs et plus de 30 indirects. </a:t>
            </a:r>
          </a:p>
          <a:p>
            <a:pPr algn="just">
              <a:lnSpc>
                <a:spcPct val="150000"/>
              </a:lnSpc>
            </a:pPr>
            <a:r>
              <a:rPr lang="fr-FR" sz="1300" dirty="0">
                <a:latin typeface="Trebuchet MS" panose="020B0603020202020204" pitchFamily="34" charset="0"/>
              </a:rPr>
              <a:t>Notre objectif au quotidien est de bancariser au maximum la population exclue du système bancaire classique, développer et créer chaque jour des produits adaptés (épargne, crédits, transfert d’argent, etc..) à leurs besoins. notre clientèle  est composée des particuliers, PME/PMI, associations, grandes entreprises, etc…) </a:t>
            </a:r>
          </a:p>
          <a:p>
            <a:pPr algn="just">
              <a:lnSpc>
                <a:spcPct val="150000"/>
              </a:lnSpc>
            </a:pPr>
            <a:r>
              <a:rPr lang="fr-FR" sz="1300" dirty="0">
                <a:latin typeface="Trebuchet MS" panose="020B0603020202020204" pitchFamily="34" charset="0"/>
              </a:rPr>
              <a:t>Membre actif de l’Association Professionnelles des EMF du Gabon (APEMFG), Nous avons </a:t>
            </a:r>
            <a:r>
              <a:rPr lang="fr-FR" sz="1300" dirty="0" smtClean="0">
                <a:latin typeface="Trebuchet MS" panose="020B0603020202020204" pitchFamily="34" charset="0"/>
              </a:rPr>
              <a:t>tissé </a:t>
            </a:r>
            <a:r>
              <a:rPr lang="fr-FR" sz="1300" dirty="0">
                <a:latin typeface="Trebuchet MS" panose="020B0603020202020204" pitchFamily="34" charset="0"/>
              </a:rPr>
              <a:t>avec plusieurs autres EMF au Gabon des partenariats  qui nous permettent mutuellement de mieux faire connaitre  le secteur de la Microfinance.</a:t>
            </a:r>
          </a:p>
          <a:p>
            <a:pPr algn="just">
              <a:lnSpc>
                <a:spcPct val="150000"/>
              </a:lnSpc>
            </a:pPr>
            <a:r>
              <a:rPr lang="fr-FR" sz="1300" dirty="0">
                <a:latin typeface="Trebuchet MS" panose="020B0603020202020204" pitchFamily="34" charset="0"/>
              </a:rPr>
              <a:t>Nos valeurs : Travail, l’intégrité, la transparence, la responsabilité et l’esprit d’équipe.</a:t>
            </a:r>
          </a:p>
          <a:p>
            <a:pPr algn="ctr">
              <a:lnSpc>
                <a:spcPct val="150000"/>
              </a:lnSpc>
            </a:pPr>
            <a:r>
              <a:rPr lang="fr-FR" sz="4400" i="1" u="sng" dirty="0" smtClean="0">
                <a:latin typeface="Trebuchet MS" panose="020B0603020202020204" pitchFamily="34" charset="0"/>
              </a:rPr>
              <a:t> </a:t>
            </a:r>
            <a:endParaRPr lang="fr-FR" sz="4400" i="1" u="sng" dirty="0" smtClean="0">
              <a:latin typeface="Trebuchet MS" panose="020B0603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fr-FR" sz="4400" b="1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B6E5C-B078-4C9A-AC26-E2A2A1CE1466}" type="slidenum">
              <a:rPr lang="fr-FR" smtClean="0"/>
              <a:pPr/>
              <a:t>3</a:t>
            </a:fld>
            <a:endParaRPr lang="fr-FR" dirty="0"/>
          </a:p>
        </p:txBody>
      </p:sp>
      <p:pic>
        <p:nvPicPr>
          <p:cNvPr id="9" name="Image 8" descr="index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27384"/>
            <a:ext cx="12191999" cy="1253559"/>
          </a:xfrm>
          <a:prstGeom prst="rect">
            <a:avLst/>
          </a:prstGeom>
          <a:effectLst>
            <a:softEdge rad="0"/>
          </a:effectLst>
        </p:spPr>
      </p:pic>
      <p:pic>
        <p:nvPicPr>
          <p:cNvPr id="8" name="Imag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84" y="103279"/>
            <a:ext cx="1407611" cy="1122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Espace réservé du contenu 5"/>
          <p:cNvSpPr>
            <a:spLocks noGrp="1"/>
          </p:cNvSpPr>
          <p:nvPr>
            <p:ph idx="1"/>
          </p:nvPr>
        </p:nvSpPr>
        <p:spPr>
          <a:xfrm>
            <a:off x="1999281" y="976394"/>
            <a:ext cx="6850251" cy="542440"/>
          </a:xfrm>
        </p:spPr>
        <p:txBody>
          <a:bodyPr anchor="ctr">
            <a:normAutofit fontScale="25000" lnSpcReduction="20000"/>
          </a:bodyPr>
          <a:lstStyle/>
          <a:p>
            <a:pPr marL="0" indent="0" algn="ctr">
              <a:lnSpc>
                <a:spcPct val="150000"/>
              </a:lnSpc>
              <a:buNone/>
            </a:pPr>
            <a:endParaRPr lang="fr-FR" sz="1200" b="1" dirty="0" smtClean="0">
              <a:latin typeface="Trebuchet MS" panose="020B0603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fr-FR" sz="7200" b="1" dirty="0" smtClean="0">
                <a:latin typeface="Trebuchet MS" panose="020B0603020202020204" pitchFamily="34" charset="0"/>
              </a:rPr>
              <a:t>I-  BREVE PRESENTATION D’EXPRESS UNION »</a:t>
            </a:r>
          </a:p>
          <a:p>
            <a:pPr marL="0" indent="0" algn="ctr">
              <a:buNone/>
            </a:pPr>
            <a:endParaRPr lang="fr-FR" dirty="0" smtClean="0">
              <a:latin typeface="Trebuchet MS" panose="020B0603020202020204" pitchFamily="34" charset="0"/>
            </a:endParaRP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74879" y="5373876"/>
            <a:ext cx="1157207" cy="1503658"/>
          </a:xfrm>
          <a:prstGeom prst="rect">
            <a:avLst/>
          </a:prstGeom>
        </p:spPr>
      </p:pic>
      <p:sp>
        <p:nvSpPr>
          <p:cNvPr id="11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fr-FR" dirty="0" err="1" smtClean="0"/>
              <a:t>Yaounde</a:t>
            </a:r>
            <a:r>
              <a:rPr lang="fr-FR" dirty="0" smtClean="0"/>
              <a:t>  le 26 Juin 2018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76757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index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6245816"/>
            <a:ext cx="12192000" cy="612184"/>
          </a:xfrm>
          <a:prstGeom prst="rect">
            <a:avLst/>
          </a:prstGeom>
        </p:spPr>
      </p:pic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B6E5C-B078-4C9A-AC26-E2A2A1CE1466}" type="slidenum">
              <a:rPr lang="fr-FR" smtClean="0"/>
              <a:pPr/>
              <a:t>4</a:t>
            </a:fld>
            <a:endParaRPr lang="fr-FR" dirty="0"/>
          </a:p>
        </p:txBody>
      </p:sp>
      <p:pic>
        <p:nvPicPr>
          <p:cNvPr id="9" name="Image 8" descr="index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27384"/>
            <a:ext cx="12191999" cy="1253559"/>
          </a:xfrm>
          <a:prstGeom prst="rect">
            <a:avLst/>
          </a:prstGeom>
          <a:effectLst>
            <a:softEdge rad="0"/>
          </a:effectLst>
        </p:spPr>
      </p:pic>
      <p:pic>
        <p:nvPicPr>
          <p:cNvPr id="8" name="Imag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84" y="103279"/>
            <a:ext cx="1407611" cy="1122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Espace réservé du contenu 5"/>
          <p:cNvSpPr>
            <a:spLocks noGrp="1"/>
          </p:cNvSpPr>
          <p:nvPr>
            <p:ph idx="1"/>
          </p:nvPr>
        </p:nvSpPr>
        <p:spPr>
          <a:xfrm>
            <a:off x="942813" y="635690"/>
            <a:ext cx="10306372" cy="590485"/>
          </a:xfrm>
        </p:spPr>
        <p:txBody>
          <a:bodyPr anchor="ctr">
            <a:normAutofit fontScale="25000" lnSpcReduction="20000"/>
          </a:bodyPr>
          <a:lstStyle/>
          <a:p>
            <a:pPr>
              <a:buNone/>
            </a:pPr>
            <a:endParaRPr lang="fr-FR" dirty="0" smtClean="0"/>
          </a:p>
          <a:p>
            <a:pPr marL="0" indent="0" algn="ctr">
              <a:lnSpc>
                <a:spcPct val="150000"/>
              </a:lnSpc>
              <a:buNone/>
            </a:pPr>
            <a:r>
              <a:rPr lang="fr-FR" sz="12800" b="1" dirty="0" smtClean="0">
                <a:latin typeface="Trebuchet MS" panose="020B0603020202020204" pitchFamily="34" charset="0"/>
              </a:rPr>
              <a:t>II- LA GOUVERNANCE D’EXPRESS UNION GABON</a:t>
            </a:r>
            <a:r>
              <a:rPr lang="fr-FR" sz="1200" b="1" dirty="0" smtClean="0">
                <a:latin typeface="Trebuchet MS" panose="020B0603020202020204" pitchFamily="34" charset="0"/>
              </a:rPr>
              <a:t> </a:t>
            </a:r>
          </a:p>
          <a:p>
            <a:pPr marL="0" indent="0" algn="ctr">
              <a:buNone/>
            </a:pPr>
            <a:endParaRPr lang="fr-FR" dirty="0" smtClean="0">
              <a:latin typeface="Trebuchet MS" panose="020B0603020202020204" pitchFamily="34" charset="0"/>
            </a:endParaRPr>
          </a:p>
        </p:txBody>
      </p:sp>
      <p:sp>
        <p:nvSpPr>
          <p:cNvPr id="14" name="Espace réservé de la date 3"/>
          <p:cNvSpPr txBox="1">
            <a:spLocks/>
          </p:cNvSpPr>
          <p:nvPr/>
        </p:nvSpPr>
        <p:spPr>
          <a:xfrm>
            <a:off x="650929" y="1356839"/>
            <a:ext cx="11236271" cy="3269752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L’organisation d’Express union Gabon est  schématisé ainsi qu’il </a:t>
            </a:r>
            <a:r>
              <a:rPr kumimoji="0" lang="fr-FR" sz="3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suit :</a:t>
            </a:r>
            <a:endParaRPr kumimoji="0" lang="fr-FR" sz="3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fr-FR" sz="36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</a:rPr>
              <a:t>Organe délibérant : Conseil  d’Administration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fr-FR" sz="3600" noProof="0" dirty="0" smtClean="0"/>
              <a:t>Organe exécutif     :  Direction Générale</a:t>
            </a:r>
            <a:endParaRPr kumimoji="0" lang="fr-FR" sz="3600" b="0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15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fr-FR" dirty="0" smtClean="0"/>
              <a:t>Yaoundé  le 26 Juin 2018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76757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Imag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68" y="286143"/>
            <a:ext cx="10945504" cy="6285714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803404" y="1299225"/>
            <a:ext cx="1577676" cy="7160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fr-FR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COMITE D’AUDIT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fr-FR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COMITE DE CREDIT</a:t>
            </a:r>
            <a:endParaRPr lang="fr-F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8524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index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5085184"/>
            <a:ext cx="12192000" cy="1772816"/>
          </a:xfrm>
          <a:prstGeom prst="rect">
            <a:avLst/>
          </a:prstGeom>
        </p:spPr>
      </p:pic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B6E5C-B078-4C9A-AC26-E2A2A1CE1466}" type="slidenum">
              <a:rPr lang="fr-FR" smtClean="0"/>
              <a:pPr/>
              <a:t>6</a:t>
            </a:fld>
            <a:endParaRPr lang="fr-FR" dirty="0"/>
          </a:p>
        </p:txBody>
      </p:sp>
      <p:pic>
        <p:nvPicPr>
          <p:cNvPr id="9" name="Image 8" descr="index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27384"/>
            <a:ext cx="12191999" cy="1800200"/>
          </a:xfrm>
          <a:prstGeom prst="rect">
            <a:avLst/>
          </a:prstGeom>
          <a:effectLst>
            <a:softEdge rad="0"/>
          </a:effectLst>
        </p:spPr>
      </p:pic>
      <p:pic>
        <p:nvPicPr>
          <p:cNvPr id="8" name="Imag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84" y="103279"/>
            <a:ext cx="1407611" cy="1122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Espace réservé du contenu 5"/>
          <p:cNvSpPr>
            <a:spLocks noGrp="1"/>
          </p:cNvSpPr>
          <p:nvPr>
            <p:ph idx="1"/>
          </p:nvPr>
        </p:nvSpPr>
        <p:spPr>
          <a:xfrm>
            <a:off x="650929" y="1005839"/>
            <a:ext cx="9624447" cy="4961007"/>
          </a:xfrm>
        </p:spPr>
        <p:txBody>
          <a:bodyPr anchor="ctr">
            <a:normAutofit fontScale="47500" lnSpcReduction="20000"/>
          </a:bodyPr>
          <a:lstStyle/>
          <a:p>
            <a:endParaRPr lang="fr-FR" dirty="0" smtClean="0"/>
          </a:p>
          <a:p>
            <a:pPr marL="0" indent="0" algn="ctr">
              <a:lnSpc>
                <a:spcPct val="150000"/>
              </a:lnSpc>
              <a:buNone/>
            </a:pPr>
            <a:r>
              <a:rPr lang="fr-FR" sz="3800" b="1" dirty="0" smtClean="0">
                <a:latin typeface="Trebuchet MS" panose="020B0603020202020204" pitchFamily="34" charset="0"/>
              </a:rPr>
              <a:t>III-  </a:t>
            </a:r>
            <a:r>
              <a:rPr lang="fr-FR" sz="3800" b="1" u="sng" dirty="0" smtClean="0">
                <a:latin typeface="Trebuchet MS" panose="020B0603020202020204" pitchFamily="34" charset="0"/>
              </a:rPr>
              <a:t>LE CONTRÔLE A EXPRESS UNION GABON SA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fr-FR" sz="3400" b="1" dirty="0" smtClean="0">
                <a:latin typeface="Trebuchet MS" panose="020B0603020202020204" pitchFamily="34" charset="0"/>
              </a:rPr>
              <a:t> A- </a:t>
            </a:r>
            <a:r>
              <a:rPr lang="fr-FR" sz="3400" b="1" u="sng" dirty="0" smtClean="0">
                <a:latin typeface="Trebuchet MS" panose="020B0603020202020204" pitchFamily="34" charset="0"/>
              </a:rPr>
              <a:t>LE CONTRÔLE INTERNE</a:t>
            </a:r>
          </a:p>
          <a:p>
            <a:pPr marL="457200" lvl="1" indent="0">
              <a:lnSpc>
                <a:spcPct val="150000"/>
              </a:lnSpc>
              <a:buNone/>
            </a:pPr>
            <a:r>
              <a:rPr lang="fr-FR" sz="2900" b="1" dirty="0" smtClean="0">
                <a:latin typeface="Trebuchet MS" panose="020B0603020202020204" pitchFamily="34" charset="0"/>
              </a:rPr>
              <a:t>Le contrôle des activités se décline en 03 grands axes à savoir: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fr-FR" sz="2900" b="1" u="sng" dirty="0" smtClean="0">
                <a:latin typeface="Trebuchet MS" panose="020B0603020202020204" pitchFamily="34" charset="0"/>
              </a:rPr>
              <a:t> LE CONTRÔLE PERMANENT ASSURÉ PAR LE POLE CONTRÔLE D’EXPRESS UNION GABON.</a:t>
            </a:r>
          </a:p>
          <a:p>
            <a:pPr marL="457200" lvl="1" indent="0">
              <a:lnSpc>
                <a:spcPct val="150000"/>
              </a:lnSpc>
              <a:buNone/>
            </a:pPr>
            <a:r>
              <a:rPr lang="fr-FR" sz="2600" b="1" dirty="0" smtClean="0">
                <a:latin typeface="Trebuchet MS" panose="020B0603020202020204" pitchFamily="34" charset="0"/>
              </a:rPr>
              <a:t>Ce contrôle veille au quotidien sur:</a:t>
            </a:r>
          </a:p>
          <a:p>
            <a:pPr marL="1828800" lvl="4" indent="0">
              <a:lnSpc>
                <a:spcPct val="150000"/>
              </a:lnSpc>
              <a:buFont typeface="Wingdings" pitchFamily="2" charset="2"/>
              <a:buChar char="Ø"/>
            </a:pPr>
            <a:r>
              <a:rPr lang="fr-FR" sz="2600" b="1" dirty="0" smtClean="0">
                <a:latin typeface="Trebuchet MS" panose="020B0603020202020204" pitchFamily="34" charset="0"/>
              </a:rPr>
              <a:t> Le </a:t>
            </a:r>
            <a:r>
              <a:rPr lang="fr-FR" sz="2600" b="1" dirty="0" err="1" smtClean="0">
                <a:latin typeface="Trebuchet MS" panose="020B0603020202020204" pitchFamily="34" charset="0"/>
              </a:rPr>
              <a:t>reporting</a:t>
            </a:r>
            <a:r>
              <a:rPr lang="fr-FR" sz="2600" b="1" dirty="0" smtClean="0">
                <a:latin typeface="Trebuchet MS" panose="020B0603020202020204" pitchFamily="34" charset="0"/>
              </a:rPr>
              <a:t> des activités (Compte rendus de caisse, rapports périodiques (journaliers, hebdomadaires et mensuels, les tableaux de bord…</a:t>
            </a:r>
          </a:p>
          <a:p>
            <a:pPr marL="1828800" lvl="4" indent="0">
              <a:lnSpc>
                <a:spcPct val="150000"/>
              </a:lnSpc>
              <a:buFont typeface="Wingdings" pitchFamily="2" charset="2"/>
              <a:buChar char="Ø"/>
            </a:pPr>
            <a:r>
              <a:rPr lang="fr-FR" sz="2600" b="1" dirty="0" smtClean="0">
                <a:latin typeface="Trebuchet MS" panose="020B0603020202020204" pitchFamily="34" charset="0"/>
              </a:rPr>
              <a:t>Suivi des activités des organes sociaux</a:t>
            </a:r>
          </a:p>
          <a:p>
            <a:pPr marL="1828800" lvl="4" indent="0">
              <a:lnSpc>
                <a:spcPct val="150000"/>
              </a:lnSpc>
              <a:buFont typeface="Wingdings" pitchFamily="2" charset="2"/>
              <a:buChar char="Ø"/>
            </a:pPr>
            <a:r>
              <a:rPr lang="fr-FR" sz="2600" b="1" dirty="0" smtClean="0">
                <a:latin typeface="Trebuchet MS" panose="020B0603020202020204" pitchFamily="34" charset="0"/>
              </a:rPr>
              <a:t>Analyses des situations financières</a:t>
            </a:r>
          </a:p>
          <a:p>
            <a:pPr marL="1828800" lvl="4" indent="0">
              <a:lnSpc>
                <a:spcPct val="150000"/>
              </a:lnSpc>
              <a:buFont typeface="Wingdings" pitchFamily="2" charset="2"/>
              <a:buChar char="Ø"/>
            </a:pPr>
            <a:r>
              <a:rPr lang="fr-FR" sz="2600" b="1" dirty="0" smtClean="0">
                <a:latin typeface="Trebuchet MS" panose="020B0603020202020204" pitchFamily="34" charset="0"/>
              </a:rPr>
              <a:t>Evaluation budgétaire (Produits et les charges)</a:t>
            </a:r>
          </a:p>
          <a:p>
            <a:pPr marL="1828800" lvl="4" indent="0">
              <a:lnSpc>
                <a:spcPct val="150000"/>
              </a:lnSpc>
              <a:buFont typeface="Wingdings" pitchFamily="2" charset="2"/>
              <a:buChar char="Ø"/>
            </a:pPr>
            <a:r>
              <a:rPr lang="fr-FR" sz="2600" b="1" dirty="0" smtClean="0">
                <a:latin typeface="Trebuchet MS" panose="020B0603020202020204" pitchFamily="34" charset="0"/>
              </a:rPr>
              <a:t>Evaluation des recommandations issues des contrôles internes et externes</a:t>
            </a:r>
          </a:p>
          <a:p>
            <a:pPr marL="1828800" lvl="4" indent="0">
              <a:lnSpc>
                <a:spcPct val="150000"/>
              </a:lnSpc>
              <a:buFont typeface="Wingdings" pitchFamily="2" charset="2"/>
              <a:buChar char="Ø"/>
            </a:pPr>
            <a:r>
              <a:rPr lang="fr-FR" sz="2600" b="1" dirty="0" smtClean="0">
                <a:latin typeface="Trebuchet MS" panose="020B0603020202020204" pitchFamily="34" charset="0"/>
              </a:rPr>
              <a:t>Evaluation du respect des normes prudentielles</a:t>
            </a:r>
          </a:p>
          <a:p>
            <a:pPr marL="1828800" lvl="4" indent="0">
              <a:lnSpc>
                <a:spcPct val="150000"/>
              </a:lnSpc>
              <a:buFont typeface="Wingdings" pitchFamily="2" charset="2"/>
              <a:buChar char="Ø"/>
            </a:pPr>
            <a:r>
              <a:rPr lang="fr-FR" sz="2600" b="1" dirty="0" smtClean="0">
                <a:latin typeface="Trebuchet MS" panose="020B0603020202020204" pitchFamily="34" charset="0"/>
              </a:rPr>
              <a:t>La mise à jour régulière de la cartographie des risques</a:t>
            </a:r>
          </a:p>
          <a:p>
            <a:pPr marL="1828800" lvl="4" indent="0">
              <a:lnSpc>
                <a:spcPct val="150000"/>
              </a:lnSpc>
              <a:buFont typeface="Wingdings" pitchFamily="2" charset="2"/>
              <a:buChar char="Ø"/>
            </a:pPr>
            <a:r>
              <a:rPr lang="fr-FR" sz="2600" b="1" dirty="0" smtClean="0">
                <a:latin typeface="Trebuchet MS" panose="020B0603020202020204" pitchFamily="34" charset="0"/>
              </a:rPr>
              <a:t>Tenue des statistiques sur les incidents</a:t>
            </a:r>
          </a:p>
          <a:p>
            <a:pPr marL="0" indent="0" algn="ctr">
              <a:lnSpc>
                <a:spcPct val="150000"/>
              </a:lnSpc>
              <a:buFontTx/>
              <a:buChar char="-"/>
            </a:pPr>
            <a:endParaRPr lang="fr-FR" sz="1300" b="1" dirty="0" smtClean="0">
              <a:latin typeface="Trebuchet MS" panose="020B0603020202020204" pitchFamily="34" charset="0"/>
            </a:endParaRPr>
          </a:p>
          <a:p>
            <a:pPr marL="0" indent="0" algn="ctr">
              <a:buNone/>
            </a:pPr>
            <a:endParaRPr lang="fr-FR" dirty="0" smtClean="0">
              <a:latin typeface="Trebuchet MS" panose="020B0603020202020204" pitchFamily="34" charset="0"/>
            </a:endParaRP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86279" y="2707592"/>
            <a:ext cx="1524000" cy="3114675"/>
          </a:xfrm>
          <a:prstGeom prst="rect">
            <a:avLst/>
          </a:prstGeom>
        </p:spPr>
      </p:pic>
      <p:sp>
        <p:nvSpPr>
          <p:cNvPr id="13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fr-FR" dirty="0" smtClean="0"/>
              <a:t>Yaoundé  le 26 Juin 2018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7675774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index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5085184"/>
            <a:ext cx="12192000" cy="1772816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EEA5B-4249-47C4-83F0-274648D7FA8A}" type="datetime1">
              <a:rPr lang="fr-FR" smtClean="0"/>
              <a:pPr/>
              <a:t>12/06/2018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5105400" cy="365125"/>
          </a:xfrm>
        </p:spPr>
        <p:txBody>
          <a:bodyPr/>
          <a:lstStyle/>
          <a:p>
            <a:r>
              <a:rPr lang="fr-FR" dirty="0" smtClean="0"/>
              <a:t>SEMINAIRE RNT DU GROUPE EU - SARATEL HOTEL KYEOSSI 2016 - PRESENTATION DRD</a:t>
            </a:r>
            <a:endParaRPr lang="fr-FR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B6E5C-B078-4C9A-AC26-E2A2A1CE1466}" type="slidenum">
              <a:rPr lang="fr-FR" smtClean="0"/>
              <a:pPr/>
              <a:t>7</a:t>
            </a:fld>
            <a:endParaRPr lang="fr-FR" dirty="0"/>
          </a:p>
        </p:txBody>
      </p:sp>
      <p:pic>
        <p:nvPicPr>
          <p:cNvPr id="9" name="Image 8" descr="index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27384"/>
            <a:ext cx="12191999" cy="1800200"/>
          </a:xfrm>
          <a:prstGeom prst="rect">
            <a:avLst/>
          </a:prstGeom>
          <a:effectLst>
            <a:softEdge rad="0"/>
          </a:effectLst>
        </p:spPr>
      </p:pic>
      <p:pic>
        <p:nvPicPr>
          <p:cNvPr id="8" name="Imag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84" y="103279"/>
            <a:ext cx="1407611" cy="1122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Espace réservé du contenu 5"/>
          <p:cNvSpPr>
            <a:spLocks noGrp="1"/>
          </p:cNvSpPr>
          <p:nvPr>
            <p:ph idx="1"/>
          </p:nvPr>
        </p:nvSpPr>
        <p:spPr>
          <a:xfrm>
            <a:off x="650929" y="1005839"/>
            <a:ext cx="9624447" cy="4961007"/>
          </a:xfrm>
        </p:spPr>
        <p:txBody>
          <a:bodyPr anchor="ctr">
            <a:normAutofit fontScale="85000" lnSpcReduction="10000"/>
          </a:bodyPr>
          <a:lstStyle/>
          <a:p>
            <a:pPr>
              <a:buNone/>
            </a:pPr>
            <a:endParaRPr lang="fr-FR" sz="700" dirty="0" smtClean="0"/>
          </a:p>
          <a:p>
            <a:pPr marL="0" indent="0" algn="ctr">
              <a:lnSpc>
                <a:spcPct val="150000"/>
              </a:lnSpc>
              <a:buNone/>
            </a:pPr>
            <a:r>
              <a:rPr lang="fr-FR" sz="2000" b="1" dirty="0">
                <a:latin typeface="Trebuchet MS" panose="020B0603020202020204" pitchFamily="34" charset="0"/>
              </a:rPr>
              <a:t>III-  </a:t>
            </a:r>
            <a:r>
              <a:rPr lang="fr-FR" sz="2000" b="1" u="sng" dirty="0">
                <a:latin typeface="Trebuchet MS" panose="020B0603020202020204" pitchFamily="34" charset="0"/>
              </a:rPr>
              <a:t>LE CONTRÔLE A EXPRESS UNION GABON SA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fr-FR" sz="1800" b="1" dirty="0">
                <a:latin typeface="Trebuchet MS" panose="020B0603020202020204" pitchFamily="34" charset="0"/>
              </a:rPr>
              <a:t> A- </a:t>
            </a:r>
            <a:r>
              <a:rPr lang="fr-FR" sz="1800" b="1" u="sng" dirty="0">
                <a:latin typeface="Trebuchet MS" panose="020B0603020202020204" pitchFamily="34" charset="0"/>
              </a:rPr>
              <a:t>LE CONTRÔLE INTERNE (Suite)</a:t>
            </a:r>
            <a:endParaRPr lang="fr-FR" sz="1900" b="1" u="sng" dirty="0">
              <a:latin typeface="Trebuchet MS" panose="020B0603020202020204" pitchFamily="34" charset="0"/>
            </a:endParaRPr>
          </a:p>
          <a:p>
            <a:pPr marL="342900" indent="-342900" algn="ctr">
              <a:lnSpc>
                <a:spcPct val="150000"/>
              </a:lnSpc>
              <a:buNone/>
            </a:pPr>
            <a:r>
              <a:rPr lang="fr-FR" sz="1800" b="1" dirty="0">
                <a:latin typeface="Trebuchet MS" panose="020B0603020202020204" pitchFamily="34" charset="0"/>
              </a:rPr>
              <a:t>2. </a:t>
            </a:r>
            <a:r>
              <a:rPr lang="fr-FR" sz="1500" b="1" u="sng" dirty="0">
                <a:latin typeface="Trebuchet MS" panose="020B0603020202020204" pitchFamily="34" charset="0"/>
              </a:rPr>
              <a:t>LE CONTRÔLE SUR PLACE EST ASSURÉ PAR LA BRIGADE DE CONTRÔLE DU GROUPE EXPRESS UNION</a:t>
            </a:r>
            <a:r>
              <a:rPr lang="fr-FR" sz="1800" b="1" dirty="0">
                <a:latin typeface="Trebuchet MS" panose="020B0603020202020204" pitchFamily="34" charset="0"/>
              </a:rPr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fr-FR" sz="1600" b="1" dirty="0">
                <a:latin typeface="Trebuchet MS" panose="020B0603020202020204" pitchFamily="34" charset="0"/>
              </a:rPr>
              <a:t>Ces missions de contrôle effectuées par le groupe se font suivant un programme validé par le groupe, les missions sur place du groupe sont de 03 types :</a:t>
            </a:r>
          </a:p>
          <a:p>
            <a:pPr marL="1371600" lvl="3" indent="0">
              <a:lnSpc>
                <a:spcPct val="150000"/>
              </a:lnSpc>
              <a:buFont typeface="Wingdings" pitchFamily="2" charset="2"/>
              <a:buChar char="Ø"/>
            </a:pPr>
            <a:r>
              <a:rPr lang="fr-FR" b="1" dirty="0">
                <a:latin typeface="Trebuchet MS" panose="020B0603020202020204" pitchFamily="34" charset="0"/>
              </a:rPr>
              <a:t> </a:t>
            </a:r>
            <a:r>
              <a:rPr lang="fr-FR" sz="1500" b="1" dirty="0">
                <a:latin typeface="Trebuchet MS" panose="020B0603020202020204" pitchFamily="34" charset="0"/>
              </a:rPr>
              <a:t>Vérification générale, </a:t>
            </a:r>
          </a:p>
          <a:p>
            <a:pPr marL="1371600" lvl="3" indent="0">
              <a:lnSpc>
                <a:spcPct val="150000"/>
              </a:lnSpc>
              <a:buFont typeface="Wingdings" pitchFamily="2" charset="2"/>
              <a:buChar char="Ø"/>
            </a:pPr>
            <a:r>
              <a:rPr lang="fr-FR" sz="1500" b="1" dirty="0">
                <a:latin typeface="Trebuchet MS" panose="020B0603020202020204" pitchFamily="34" charset="0"/>
              </a:rPr>
              <a:t> Vérification spécifique (revue des engagements, des comptes ou d’un processus identifié à risque…)</a:t>
            </a:r>
          </a:p>
          <a:p>
            <a:pPr marL="1371600" lvl="3" indent="0">
              <a:lnSpc>
                <a:spcPct val="150000"/>
              </a:lnSpc>
              <a:buFont typeface="Wingdings" pitchFamily="2" charset="2"/>
              <a:buChar char="Ø"/>
            </a:pPr>
            <a:r>
              <a:rPr lang="fr-FR" sz="1500" b="1" dirty="0">
                <a:latin typeface="Trebuchet MS" panose="020B0603020202020204" pitchFamily="34" charset="0"/>
              </a:rPr>
              <a:t> Evaluation ponctuelle</a:t>
            </a:r>
          </a:p>
          <a:p>
            <a:pPr marL="0" indent="0"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fr-FR" sz="1500" b="1" dirty="0">
                <a:latin typeface="Trebuchet MS" panose="020B0603020202020204" pitchFamily="34" charset="0"/>
              </a:rPr>
              <a:t>A l’issue de toutes ces missions de contrôle interne, les recommandations avec délais d’exécution sont formulées à l’endroit de la Direction générale qui se charge de les exécuter sous le contrôle strict de l’audit interne. </a:t>
            </a:r>
          </a:p>
          <a:p>
            <a:pPr marL="0" indent="0"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fr-FR" sz="1500" b="1" dirty="0">
                <a:latin typeface="Trebuchet MS" panose="020B0603020202020204" pitchFamily="34" charset="0"/>
              </a:rPr>
              <a:t>Un rapport d’exécution trimestriel de ces recommandations est transmis  et analysé </a:t>
            </a:r>
            <a:r>
              <a:rPr lang="fr-FR" sz="1500" b="1" dirty="0" smtClean="0">
                <a:latin typeface="Trebuchet MS" panose="020B0603020202020204" pitchFamily="34" charset="0"/>
              </a:rPr>
              <a:t>par le </a:t>
            </a:r>
            <a:r>
              <a:rPr lang="fr-FR" sz="1500" b="1" dirty="0">
                <a:latin typeface="Trebuchet MS" panose="020B0603020202020204" pitchFamily="34" charset="0"/>
              </a:rPr>
              <a:t>comité d’audit.</a:t>
            </a:r>
            <a:endParaRPr lang="fr-FR" dirty="0" smtClean="0">
              <a:latin typeface="Trebuchet MS" panose="020B0603020202020204" pitchFamily="34" charset="0"/>
            </a:endParaRPr>
          </a:p>
        </p:txBody>
      </p:sp>
      <p:pic>
        <p:nvPicPr>
          <p:cNvPr id="13" name="Image 12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058399" y="4711484"/>
            <a:ext cx="1596326" cy="1487837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427675774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index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5085184"/>
            <a:ext cx="12192000" cy="1772816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EEA5B-4249-47C4-83F0-274648D7FA8A}" type="datetime1">
              <a:rPr lang="fr-FR" smtClean="0"/>
              <a:pPr/>
              <a:t>12/06/2018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5105400" cy="365125"/>
          </a:xfrm>
        </p:spPr>
        <p:txBody>
          <a:bodyPr/>
          <a:lstStyle/>
          <a:p>
            <a:r>
              <a:rPr lang="fr-FR" dirty="0" smtClean="0"/>
              <a:t>SEMINAIRE RNT DU GROUPE EU - SARATEL HOTEL KYEOSSI 2016 - PRESENTATION DRD</a:t>
            </a:r>
            <a:endParaRPr lang="fr-FR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B6E5C-B078-4C9A-AC26-E2A2A1CE1466}" type="slidenum">
              <a:rPr lang="fr-FR" smtClean="0"/>
              <a:pPr/>
              <a:t>8</a:t>
            </a:fld>
            <a:endParaRPr lang="fr-FR" dirty="0"/>
          </a:p>
        </p:txBody>
      </p:sp>
      <p:pic>
        <p:nvPicPr>
          <p:cNvPr id="9" name="Image 8" descr="index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27384"/>
            <a:ext cx="12191999" cy="1800200"/>
          </a:xfrm>
          <a:prstGeom prst="rect">
            <a:avLst/>
          </a:prstGeom>
          <a:effectLst>
            <a:softEdge rad="0"/>
          </a:effectLst>
        </p:spPr>
      </p:pic>
      <p:pic>
        <p:nvPicPr>
          <p:cNvPr id="8" name="Imag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84" y="103279"/>
            <a:ext cx="1407611" cy="1122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Espace réservé du contenu 5"/>
          <p:cNvSpPr>
            <a:spLocks noGrp="1"/>
          </p:cNvSpPr>
          <p:nvPr>
            <p:ph idx="1"/>
          </p:nvPr>
        </p:nvSpPr>
        <p:spPr>
          <a:xfrm>
            <a:off x="1038387" y="774915"/>
            <a:ext cx="10616338" cy="5362413"/>
          </a:xfrm>
        </p:spPr>
        <p:txBody>
          <a:bodyPr anchor="ctr">
            <a:normAutofit fontScale="85000" lnSpcReduction="20000"/>
          </a:bodyPr>
          <a:lstStyle/>
          <a:p>
            <a:pPr marL="0" indent="0" algn="ctr">
              <a:lnSpc>
                <a:spcPct val="150000"/>
              </a:lnSpc>
              <a:buNone/>
            </a:pPr>
            <a:endParaRPr lang="fr-FR" sz="1400" b="1" dirty="0" smtClean="0">
              <a:latin typeface="Trebuchet MS" panose="020B0603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fr-FR" sz="1800" b="1" u="sng" dirty="0" smtClean="0">
                <a:latin typeface="Trebuchet MS" panose="020B0603020202020204" pitchFamily="34" charset="0"/>
              </a:rPr>
              <a:t>IV-  CONTRÔLE EXTERNE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fr-FR" sz="1400" b="1" dirty="0" smtClean="0">
                <a:latin typeface="Trebuchet MS" panose="020B0603020202020204" pitchFamily="34" charset="0"/>
              </a:rPr>
              <a:t>LE CONTRÔLE EXTERNE EST ASSURE PAR </a:t>
            </a:r>
          </a:p>
          <a:p>
            <a:pPr marL="0" indent="0" algn="ctr">
              <a:lnSpc>
                <a:spcPct val="150000"/>
              </a:lnSpc>
              <a:buFont typeface="Wingdings" pitchFamily="2" charset="2"/>
              <a:buChar char="v"/>
            </a:pPr>
            <a:r>
              <a:rPr lang="fr-FR" sz="1700" b="1" dirty="0" smtClean="0">
                <a:latin typeface="Trebuchet MS" panose="020B0603020202020204" pitchFamily="34" charset="0"/>
              </a:rPr>
              <a:t>UN CABINET EXTERNE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fr-FR" sz="1600" b="1" dirty="0" smtClean="0">
                <a:latin typeface="Trebuchet MS" panose="020B0603020202020204" pitchFamily="34" charset="0"/>
              </a:rPr>
              <a:t>Exceptionnellement</a:t>
            </a:r>
            <a:r>
              <a:rPr lang="fr-FR" sz="1400" b="1" dirty="0" smtClean="0">
                <a:latin typeface="Trebuchet MS" panose="020B0603020202020204" pitchFamily="34" charset="0"/>
              </a:rPr>
              <a:t>, p</a:t>
            </a:r>
            <a:r>
              <a:rPr lang="fr-FR" sz="1700" b="1" dirty="0" smtClean="0">
                <a:latin typeface="Trebuchet MS" panose="020B0603020202020204" pitchFamily="34" charset="0"/>
              </a:rPr>
              <a:t>our </a:t>
            </a:r>
            <a:r>
              <a:rPr lang="fr-FR" sz="1700" b="1" dirty="0" smtClean="0">
                <a:latin typeface="Trebuchet MS" panose="020B0603020202020204" pitchFamily="34" charset="0"/>
              </a:rPr>
              <a:t>des audits poussés et indépendants </a:t>
            </a:r>
            <a:r>
              <a:rPr lang="fr-FR" sz="1700" b="1" dirty="0" smtClean="0">
                <a:latin typeface="Trebuchet MS" panose="020B0603020202020204" pitchFamily="34" charset="0"/>
              </a:rPr>
              <a:t>dans</a:t>
            </a:r>
            <a:r>
              <a:rPr lang="fr-FR" sz="1700" b="1" dirty="0" smtClean="0">
                <a:latin typeface="Trebuchet MS" panose="020B0603020202020204" pitchFamily="34" charset="0"/>
              </a:rPr>
              <a:t> </a:t>
            </a:r>
            <a:r>
              <a:rPr lang="fr-FR" sz="1700" b="1" dirty="0" smtClean="0">
                <a:latin typeface="Trebuchet MS" panose="020B0603020202020204" pitchFamily="34" charset="0"/>
              </a:rPr>
              <a:t>un domaine précis, nous faisons souvent intervenir des cabinets agréés et spécialisés qui effectuent des missions dont les conclusions nous aident à </a:t>
            </a:r>
            <a:r>
              <a:rPr lang="fr-FR" sz="1700" b="1" dirty="0" smtClean="0">
                <a:latin typeface="Trebuchet MS" panose="020B0603020202020204" pitchFamily="34" charset="0"/>
              </a:rPr>
              <a:t>proposer des actions </a:t>
            </a:r>
            <a:r>
              <a:rPr lang="fr-FR" sz="1700" b="1" dirty="0" smtClean="0">
                <a:latin typeface="Trebuchet MS" panose="020B0603020202020204" pitchFamily="34" charset="0"/>
              </a:rPr>
              <a:t>stratégiques au Conseil d’Administration.</a:t>
            </a:r>
            <a:endParaRPr lang="fr-FR" sz="1700" b="1" dirty="0" smtClean="0">
              <a:latin typeface="Trebuchet MS" panose="020B0603020202020204" pitchFamily="34" charset="0"/>
            </a:endParaRPr>
          </a:p>
          <a:p>
            <a:pPr marL="0" indent="0" algn="ctr">
              <a:lnSpc>
                <a:spcPct val="150000"/>
              </a:lnSpc>
              <a:buFont typeface="Wingdings" pitchFamily="2" charset="2"/>
              <a:buChar char="v"/>
            </a:pPr>
            <a:r>
              <a:rPr lang="fr-FR" sz="1700" b="1" dirty="0" smtClean="0">
                <a:latin typeface="Trebuchet MS" panose="020B0603020202020204" pitchFamily="34" charset="0"/>
              </a:rPr>
              <a:t>LE COMMISSAIRE AUX COMPTES AGREES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fr-FR" sz="1700" b="1" dirty="0" smtClean="0">
                <a:latin typeface="Trebuchet MS" panose="020B0603020202020204" pitchFamily="34" charset="0"/>
              </a:rPr>
              <a:t>De façon réglementaire, </a:t>
            </a:r>
            <a:r>
              <a:rPr lang="fr-FR" sz="1700" b="1" dirty="0" smtClean="0">
                <a:latin typeface="Trebuchet MS" panose="020B0603020202020204" pitchFamily="34" charset="0"/>
              </a:rPr>
              <a:t>les commissaires </a:t>
            </a:r>
            <a:r>
              <a:rPr lang="fr-FR" sz="1700" b="1" dirty="0" smtClean="0">
                <a:latin typeface="Trebuchet MS" panose="020B0603020202020204" pitchFamily="34" charset="0"/>
              </a:rPr>
              <a:t>aux comptes </a:t>
            </a:r>
            <a:r>
              <a:rPr lang="fr-FR" sz="1700" b="1" dirty="0" smtClean="0">
                <a:latin typeface="Trebuchet MS" panose="020B0603020202020204" pitchFamily="34" charset="0"/>
              </a:rPr>
              <a:t>diligentent </a:t>
            </a:r>
            <a:r>
              <a:rPr lang="fr-FR" sz="1700" b="1" dirty="0" smtClean="0">
                <a:latin typeface="Trebuchet MS" panose="020B0603020202020204" pitchFamily="34" charset="0"/>
              </a:rPr>
              <a:t>02 missions  dans notre établissement, l’une pour la revue intermédiaire au 30 juin  de chaque année et l’autre  pour la revue des états financiers et la certification des comptes de l’exercice.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fr-FR" sz="1700" b="1" dirty="0" smtClean="0">
                <a:latin typeface="Trebuchet MS" panose="020B0603020202020204" pitchFamily="34" charset="0"/>
              </a:rPr>
              <a:t>Les rapports issus des missions de contrôle externe sont adressés directement au conseil d’administration </a:t>
            </a:r>
            <a:r>
              <a:rPr lang="fr-FR" sz="1700" b="1" dirty="0" smtClean="0">
                <a:latin typeface="Trebuchet MS" panose="020B0603020202020204" pitchFamily="34" charset="0"/>
              </a:rPr>
              <a:t>via</a:t>
            </a:r>
            <a:r>
              <a:rPr lang="fr-FR" sz="1700" b="1" dirty="0" smtClean="0">
                <a:latin typeface="Trebuchet MS" panose="020B0603020202020204" pitchFamily="34" charset="0"/>
              </a:rPr>
              <a:t> </a:t>
            </a:r>
            <a:r>
              <a:rPr lang="fr-FR" sz="1700" b="1" dirty="0" smtClean="0">
                <a:latin typeface="Trebuchet MS" panose="020B0603020202020204" pitchFamily="34" charset="0"/>
              </a:rPr>
              <a:t>son comité d’audit, qui après analyse </a:t>
            </a:r>
            <a:r>
              <a:rPr lang="fr-FR" sz="1700" b="1" dirty="0" smtClean="0">
                <a:latin typeface="Trebuchet MS" panose="020B0603020202020204" pitchFamily="34" charset="0"/>
              </a:rPr>
              <a:t>transmet </a:t>
            </a:r>
            <a:r>
              <a:rPr lang="fr-FR" sz="1700" b="1" dirty="0" smtClean="0">
                <a:latin typeface="Trebuchet MS" panose="020B0603020202020204" pitchFamily="34" charset="0"/>
              </a:rPr>
              <a:t>les recommandations à la Direction Générale pour exécution sous le contrôle de l’Audit interne.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fr-FR" sz="1400" b="1" dirty="0" smtClean="0">
                <a:latin typeface="Trebuchet MS" panose="020B0603020202020204" pitchFamily="34" charset="0"/>
              </a:rPr>
              <a:t> </a:t>
            </a:r>
          </a:p>
          <a:p>
            <a:pPr marL="0" indent="0" algn="ctr">
              <a:lnSpc>
                <a:spcPct val="150000"/>
              </a:lnSpc>
              <a:buNone/>
            </a:pPr>
            <a:endParaRPr lang="fr-FR" sz="1800" b="1" dirty="0" smtClean="0">
              <a:latin typeface="Trebuchet MS" panose="020B0603020202020204" pitchFamily="34" charset="0"/>
            </a:endParaRPr>
          </a:p>
          <a:p>
            <a:pPr marL="0" indent="0" algn="ctr">
              <a:buNone/>
            </a:pPr>
            <a:endParaRPr lang="fr-FR" dirty="0" smtClean="0">
              <a:latin typeface="Trebuchet MS" panose="020B0603020202020204" pitchFamily="34" charset="0"/>
            </a:endParaRPr>
          </a:p>
        </p:txBody>
      </p:sp>
      <p:pic>
        <p:nvPicPr>
          <p:cNvPr id="11" name="Image 10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887918" y="5098942"/>
            <a:ext cx="1759703" cy="1332128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4276757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index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5085184"/>
            <a:ext cx="12192000" cy="1772816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EEA5B-4249-47C4-83F0-274648D7FA8A}" type="datetime1">
              <a:rPr lang="fr-FR" smtClean="0"/>
              <a:pPr/>
              <a:t>12/06/2018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5105400" cy="365125"/>
          </a:xfrm>
        </p:spPr>
        <p:txBody>
          <a:bodyPr/>
          <a:lstStyle/>
          <a:p>
            <a:r>
              <a:rPr lang="fr-FR" dirty="0" smtClean="0"/>
              <a:t>SEMINAIRE RNT DU GROUPE EU - SARATEL HOTEL KYEOSSI 2016 - PRESENTATION DRD</a:t>
            </a:r>
            <a:endParaRPr lang="fr-FR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B6E5C-B078-4C9A-AC26-E2A2A1CE1466}" type="slidenum">
              <a:rPr lang="fr-FR" smtClean="0"/>
              <a:pPr/>
              <a:t>9</a:t>
            </a:fld>
            <a:endParaRPr lang="fr-FR" dirty="0"/>
          </a:p>
        </p:txBody>
      </p:sp>
      <p:pic>
        <p:nvPicPr>
          <p:cNvPr id="9" name="Image 8" descr="index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27384"/>
            <a:ext cx="12191999" cy="1800200"/>
          </a:xfrm>
          <a:prstGeom prst="rect">
            <a:avLst/>
          </a:prstGeom>
          <a:effectLst>
            <a:softEdge rad="0"/>
          </a:effectLst>
        </p:spPr>
      </p:pic>
      <p:pic>
        <p:nvPicPr>
          <p:cNvPr id="8" name="Imag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84" y="103279"/>
            <a:ext cx="1407611" cy="1122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Espace réservé du contenu 5"/>
          <p:cNvSpPr>
            <a:spLocks noGrp="1"/>
          </p:cNvSpPr>
          <p:nvPr>
            <p:ph idx="1"/>
          </p:nvPr>
        </p:nvSpPr>
        <p:spPr>
          <a:xfrm>
            <a:off x="1038387" y="774915"/>
            <a:ext cx="10616338" cy="5362413"/>
          </a:xfrm>
        </p:spPr>
        <p:txBody>
          <a:bodyPr anchor="ctr"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endParaRPr lang="fr-FR" sz="1400" b="1" dirty="0" smtClean="0">
              <a:latin typeface="Trebuchet MS" panose="020B0603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fr-FR" sz="1400" b="1" dirty="0" smtClean="0">
              <a:latin typeface="Trebuchet MS" panose="020B0603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fr-FR" sz="2800" b="1" u="sng" dirty="0" smtClean="0">
                <a:latin typeface="Trebuchet MS" panose="020B0603020202020204" pitchFamily="34" charset="0"/>
              </a:rPr>
              <a:t>IV-  LA </a:t>
            </a:r>
            <a:r>
              <a:rPr lang="fr-FR" sz="2800" b="1" u="sng" dirty="0" smtClean="0">
                <a:latin typeface="Trebuchet MS" panose="020B0603020202020204" pitchFamily="34" charset="0"/>
              </a:rPr>
              <a:t>SUPERVISION</a:t>
            </a:r>
            <a:endParaRPr lang="fr-FR" sz="2800" b="1" dirty="0" smtClean="0">
              <a:latin typeface="Trebuchet MS" panose="020B0603020202020204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fr-FR" sz="1600" b="1" dirty="0" smtClean="0">
                <a:latin typeface="Trebuchet MS" panose="020B0603020202020204" pitchFamily="34" charset="0"/>
              </a:rPr>
              <a:t>Il reste entendu que:</a:t>
            </a:r>
          </a:p>
          <a:p>
            <a:pPr marL="457200" lvl="1" indent="0"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fr-FR" sz="1600" b="1" dirty="0" smtClean="0">
                <a:latin typeface="Trebuchet MS" panose="020B0603020202020204" pitchFamily="34" charset="0"/>
              </a:rPr>
              <a:t>EXPRESS UNION GROUP est une holding financière désormais  assujettie à la Réglementation COBAC</a:t>
            </a:r>
          </a:p>
          <a:p>
            <a:pPr marL="457200" lvl="1" indent="0"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fr-FR" sz="1600" b="1" dirty="0" smtClean="0">
                <a:latin typeface="Trebuchet MS" panose="020B0603020202020204" pitchFamily="34" charset="0"/>
              </a:rPr>
              <a:t>elle </a:t>
            </a:r>
            <a:r>
              <a:rPr lang="fr-FR" sz="1600" b="1" dirty="0" smtClean="0">
                <a:latin typeface="Trebuchet MS" panose="020B0603020202020204" pitchFamily="34" charset="0"/>
              </a:rPr>
              <a:t>est soumise au même titre que ses filiales au respect de la réglementation COBAC</a:t>
            </a:r>
          </a:p>
          <a:p>
            <a:pPr marL="457200" lvl="1" indent="0"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fr-FR" sz="1600" b="1" dirty="0" smtClean="0">
                <a:latin typeface="Trebuchet MS" panose="020B0603020202020204" pitchFamily="34" charset="0"/>
              </a:rPr>
              <a:t>EXPRESS UNION GABON SA </a:t>
            </a:r>
            <a:r>
              <a:rPr lang="fr-FR" sz="1600" b="1" dirty="0" smtClean="0">
                <a:latin typeface="Trebuchet MS" panose="020B0603020202020204" pitchFamily="34" charset="0"/>
              </a:rPr>
              <a:t>est supervisée </a:t>
            </a:r>
            <a:r>
              <a:rPr lang="fr-FR" sz="1600" b="1" dirty="0" smtClean="0">
                <a:latin typeface="Trebuchet MS" panose="020B0603020202020204" pitchFamily="34" charset="0"/>
              </a:rPr>
              <a:t>par la COBAC qui </a:t>
            </a:r>
            <a:r>
              <a:rPr lang="fr-FR" sz="1600" b="1" dirty="0" smtClean="0">
                <a:latin typeface="Trebuchet MS" panose="020B0603020202020204" pitchFamily="34" charset="0"/>
              </a:rPr>
              <a:t>effectue périodiquement des contrôles à l’issue desquels sont formulées des </a:t>
            </a:r>
            <a:r>
              <a:rPr lang="fr-FR" sz="1600" b="1" dirty="0" smtClean="0">
                <a:latin typeface="Trebuchet MS" panose="020B0603020202020204" pitchFamily="34" charset="0"/>
              </a:rPr>
              <a:t>recommandations qui </a:t>
            </a:r>
            <a:r>
              <a:rPr lang="fr-FR" sz="1600" b="1" dirty="0" smtClean="0">
                <a:latin typeface="Trebuchet MS" panose="020B0603020202020204" pitchFamily="34" charset="0"/>
              </a:rPr>
              <a:t>doivent être traitées et dont les rapports de traitement </a:t>
            </a:r>
            <a:r>
              <a:rPr lang="fr-FR" sz="1600" b="1" dirty="0" smtClean="0">
                <a:latin typeface="Trebuchet MS" panose="020B0603020202020204" pitchFamily="34" charset="0"/>
              </a:rPr>
              <a:t>lui sont transmis trimestriellement.</a:t>
            </a:r>
            <a:endParaRPr lang="fr-FR" sz="1600" b="1" dirty="0" smtClean="0">
              <a:latin typeface="Trebuchet MS" panose="020B0603020202020204" pitchFamily="34" charset="0"/>
            </a:endParaRPr>
          </a:p>
          <a:p>
            <a:pPr marL="457200" lvl="1" indent="0"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fr-FR" sz="1600" b="1" dirty="0" smtClean="0">
                <a:latin typeface="Trebuchet MS" panose="020B0603020202020204" pitchFamily="34" charset="0"/>
              </a:rPr>
              <a:t>A titre illustratif</a:t>
            </a:r>
            <a:r>
              <a:rPr lang="fr-FR" sz="1600" b="1" dirty="0" smtClean="0">
                <a:latin typeface="Trebuchet MS" panose="020B0603020202020204" pitchFamily="34" charset="0"/>
              </a:rPr>
              <a:t>, depuis le début de ce mois, Express Union Gabon a basculé vers un système centralisé ce qui répond à une des recommandation de notre superviseur.</a:t>
            </a:r>
          </a:p>
          <a:p>
            <a:pPr marL="457200" lvl="1" indent="0" algn="just">
              <a:lnSpc>
                <a:spcPct val="150000"/>
              </a:lnSpc>
              <a:buNone/>
            </a:pPr>
            <a:r>
              <a:rPr lang="fr-FR" sz="1600" b="1" dirty="0">
                <a:latin typeface="Trebuchet MS" panose="020B0603020202020204" pitchFamily="34" charset="0"/>
              </a:rPr>
              <a:t>Le schéma du dispositif de supervision est le suivant:</a:t>
            </a:r>
          </a:p>
          <a:p>
            <a:pPr marL="457200" lvl="1" indent="0" algn="just">
              <a:lnSpc>
                <a:spcPct val="150000"/>
              </a:lnSpc>
              <a:buNone/>
            </a:pPr>
            <a:endParaRPr lang="fr-FR" sz="1500" b="1" dirty="0" smtClean="0">
              <a:latin typeface="Trebuchet MS" panose="020B0603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fr-FR" sz="1400" b="1" dirty="0" smtClean="0">
              <a:latin typeface="Trebuchet MS" panose="020B0603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fr-FR" sz="1800" b="1" dirty="0" smtClean="0">
              <a:latin typeface="Trebuchet MS" panose="020B0603020202020204" pitchFamily="34" charset="0"/>
            </a:endParaRPr>
          </a:p>
          <a:p>
            <a:pPr marL="0" indent="0" algn="ctr">
              <a:buNone/>
            </a:pPr>
            <a:endParaRPr lang="fr-FR" dirty="0" smtClean="0">
              <a:latin typeface="Trebuchet MS" panose="020B0603020202020204" pitchFamily="34" charset="0"/>
            </a:endParaRPr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52868" y="4680486"/>
            <a:ext cx="1301857" cy="1456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757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9241" y="1501254"/>
            <a:ext cx="9403307" cy="4995079"/>
          </a:xfrm>
          <a:prstGeom prst="rect">
            <a:avLst/>
          </a:prstGeom>
        </p:spPr>
      </p:pic>
      <p:sp>
        <p:nvSpPr>
          <p:cNvPr id="5" name="Rectangle à coins arrondis 4"/>
          <p:cNvSpPr/>
          <p:nvPr/>
        </p:nvSpPr>
        <p:spPr>
          <a:xfrm>
            <a:off x="3875963" y="245659"/>
            <a:ext cx="4381771" cy="73698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/>
              <a:t>COBAC</a:t>
            </a:r>
            <a:endParaRPr lang="fr-FR" sz="4000" dirty="0"/>
          </a:p>
        </p:txBody>
      </p:sp>
      <p:cxnSp>
        <p:nvCxnSpPr>
          <p:cNvPr id="7" name="Connecteur droit avec flèche 6"/>
          <p:cNvCxnSpPr/>
          <p:nvPr/>
        </p:nvCxnSpPr>
        <p:spPr>
          <a:xfrm flipH="1">
            <a:off x="3875964" y="982639"/>
            <a:ext cx="1296537" cy="54591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avec flèche 8"/>
          <p:cNvCxnSpPr/>
          <p:nvPr/>
        </p:nvCxnSpPr>
        <p:spPr>
          <a:xfrm>
            <a:off x="6851176" y="982639"/>
            <a:ext cx="1774209" cy="51861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avec flèche 12"/>
          <p:cNvCxnSpPr/>
          <p:nvPr/>
        </p:nvCxnSpPr>
        <p:spPr>
          <a:xfrm flipV="1">
            <a:off x="4698609" y="982639"/>
            <a:ext cx="1111348" cy="3040722"/>
          </a:xfrm>
          <a:prstGeom prst="straightConnector1">
            <a:avLst/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cteur droit avec flèche 14"/>
          <p:cNvCxnSpPr/>
          <p:nvPr/>
        </p:nvCxnSpPr>
        <p:spPr>
          <a:xfrm flipH="1" flipV="1">
            <a:off x="5922498" y="982639"/>
            <a:ext cx="928678" cy="2055983"/>
          </a:xfrm>
          <a:prstGeom prst="straightConnector1">
            <a:avLst/>
          </a:prstGeom>
          <a:ln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4294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inde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0800000">
            <a:off x="0" y="5085184"/>
            <a:ext cx="12192000" cy="1772816"/>
          </a:xfrm>
          <a:prstGeom prst="rect">
            <a:avLst/>
          </a:prstGeom>
        </p:spPr>
      </p:pic>
      <p:pic>
        <p:nvPicPr>
          <p:cNvPr id="9" name="Image 8" descr="inde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384"/>
            <a:ext cx="12192000" cy="1800200"/>
          </a:xfrm>
          <a:prstGeom prst="rect">
            <a:avLst/>
          </a:prstGeom>
          <a:effectLst>
            <a:softEdge rad="0"/>
          </a:effec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9712" y="1102539"/>
            <a:ext cx="10515600" cy="1445585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fr-FR" sz="5400" dirty="0" smtClean="0">
                <a:latin typeface="Trebuchet MS" panose="020B0603020202020204" pitchFamily="34" charset="0"/>
              </a:rPr>
              <a:t>MERCI DE VOTRE ATTENTION</a:t>
            </a:r>
            <a:endParaRPr lang="fr-FR" sz="5400" dirty="0">
              <a:latin typeface="Trebuchet MS" panose="020B0603020202020204" pitchFamily="34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335B9-8D3B-4DBF-A0CD-FA5FD843B439}" type="datetime1">
              <a:rPr lang="fr-FR" b="1" smtClean="0"/>
              <a:pPr/>
              <a:t>12/06/2018</a:t>
            </a:fld>
            <a:endParaRPr lang="fr-FR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328160" cy="365125"/>
          </a:xfrm>
        </p:spPr>
        <p:txBody>
          <a:bodyPr/>
          <a:lstStyle/>
          <a:p>
            <a:r>
              <a:rPr lang="fr-FR" b="1" dirty="0" smtClean="0"/>
              <a:t>SEMINAIRE RNT DU GROUPE EU - SARATEL HOTEL KYEOSSI 2016 - PRESENTATION DRD</a:t>
            </a:r>
            <a:endParaRPr lang="fr-FR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B6E5C-B078-4C9A-AC26-E2A2A1CE1466}" type="slidenum">
              <a:rPr lang="fr-FR" smtClean="0"/>
              <a:pPr/>
              <a:t>11</a:t>
            </a:fld>
            <a:endParaRPr lang="fr-FR"/>
          </a:p>
        </p:txBody>
      </p:sp>
      <p:pic>
        <p:nvPicPr>
          <p:cNvPr id="8" name="Image 3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984767" cy="1620254"/>
          </a:xfr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47490" y="3223647"/>
            <a:ext cx="1512348" cy="1472340"/>
          </a:xfrm>
          <a:prstGeom prst="rect">
            <a:avLst/>
          </a:prstGeom>
        </p:spPr>
      </p:pic>
      <p:sp>
        <p:nvSpPr>
          <p:cNvPr id="15" name="Titre 1"/>
          <p:cNvSpPr txBox="1">
            <a:spLocks/>
          </p:cNvSpPr>
          <p:nvPr/>
        </p:nvSpPr>
        <p:spPr>
          <a:xfrm>
            <a:off x="1906291" y="4510007"/>
            <a:ext cx="7997126" cy="91821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rebuchet MS" panose="020B0603020202020204" pitchFamily="34" charset="0"/>
                <a:ea typeface="+mj-ea"/>
                <a:cs typeface="+mj-cs"/>
              </a:rPr>
              <a:t>‘VOUS ETES MOBILE, NOUS AUSSI’</a:t>
            </a:r>
            <a:endParaRPr kumimoji="0" lang="fr-FR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rebuchet MS" panose="020B0603020202020204" pitchFamily="34" charset="0"/>
              <a:ea typeface="+mj-ea"/>
              <a:cs typeface="+mj-cs"/>
            </a:endParaRPr>
          </a:p>
        </p:txBody>
      </p:sp>
      <p:pic>
        <p:nvPicPr>
          <p:cNvPr id="16" name="Imag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4077" y="3161654"/>
            <a:ext cx="1188743" cy="1348676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02279" y="3239146"/>
            <a:ext cx="1627321" cy="929898"/>
          </a:xfrm>
          <a:prstGeom prst="rect">
            <a:avLst/>
          </a:prstGeom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60976" y="2339792"/>
            <a:ext cx="2157547" cy="3673550"/>
          </a:xfrm>
          <a:prstGeom prst="rect">
            <a:avLst/>
          </a:prstGeom>
        </p:spPr>
      </p:pic>
      <p:pic>
        <p:nvPicPr>
          <p:cNvPr id="18" name="Image 17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07769" y="3146156"/>
            <a:ext cx="1472339" cy="1270134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278273065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4820</TotalTime>
  <Words>566</Words>
  <Application>Microsoft Office PowerPoint</Application>
  <PresentationFormat>Grand écran</PresentationFormat>
  <Paragraphs>120</Paragraphs>
  <Slides>11</Slides>
  <Notes>10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Trebuchet MS</vt:lpstr>
      <vt:lpstr>Wingdings</vt:lpstr>
      <vt:lpstr>Thème Office</vt:lpstr>
      <vt:lpstr>SÉMINAIRE DE DIFFUSION DU NOUVEAU DISPOSITIF RÉGLEMENTAIRE DES EMF PARTAGE D’EXPERIENCE EXPRESS UNION GABON SA sur le thème: GOUVERNEMENT D’ENTREPRISE, CONTRÔLE INTERNE ET SUPERVISION.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MERCI DE VOTRE ATTENTION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BIENVENUE AU SEMINAIRE DES RNT DU RESEAU EXPRESS UNION</dc:title>
  <dc:creator>DRD-2</dc:creator>
  <cp:lastModifiedBy>DG</cp:lastModifiedBy>
  <cp:revision>180</cp:revision>
  <dcterms:created xsi:type="dcterms:W3CDTF">2016-05-06T08:57:30Z</dcterms:created>
  <dcterms:modified xsi:type="dcterms:W3CDTF">2018-06-12T17:18:14Z</dcterms:modified>
</cp:coreProperties>
</file>